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Nunito"/>
      <p:regular r:id="rId31"/>
      <p:bold r:id="rId32"/>
      <p:italic r:id="rId33"/>
      <p:boldItalic r:id="rId34"/>
    </p:embeddedFont>
    <p:embeddedFont>
      <p:font typeface="Roboto Mono"/>
      <p:regular r:id="rId35"/>
      <p:bold r:id="rId36"/>
      <p:italic r:id="rId37"/>
      <p:boldItalic r:id="rId38"/>
    </p:embeddedFont>
    <p:embeddedFont>
      <p:font typeface="Merriweather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bold.fntdata"/><Relationship Id="rId20" Type="http://schemas.openxmlformats.org/officeDocument/2006/relationships/slide" Target="slides/slide15.xml"/><Relationship Id="rId42" Type="http://schemas.openxmlformats.org/officeDocument/2006/relationships/font" Target="fonts/Merriweather-boldItalic.fntdata"/><Relationship Id="rId41" Type="http://schemas.openxmlformats.org/officeDocument/2006/relationships/font" Target="fonts/Merriweather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Nunito-italic.fntdata"/><Relationship Id="rId10" Type="http://schemas.openxmlformats.org/officeDocument/2006/relationships/slide" Target="slides/slide5.xml"/><Relationship Id="rId32" Type="http://schemas.openxmlformats.org/officeDocument/2006/relationships/font" Target="fonts/Nunito-bold.fntdata"/><Relationship Id="rId13" Type="http://schemas.openxmlformats.org/officeDocument/2006/relationships/slide" Target="slides/slide8.xml"/><Relationship Id="rId35" Type="http://schemas.openxmlformats.org/officeDocument/2006/relationships/font" Target="fonts/RobotoMono-regular.fntdata"/><Relationship Id="rId12" Type="http://schemas.openxmlformats.org/officeDocument/2006/relationships/slide" Target="slides/slide7.xml"/><Relationship Id="rId34" Type="http://schemas.openxmlformats.org/officeDocument/2006/relationships/font" Target="fonts/Nunito-boldItalic.fntdata"/><Relationship Id="rId15" Type="http://schemas.openxmlformats.org/officeDocument/2006/relationships/slide" Target="slides/slide10.xml"/><Relationship Id="rId37" Type="http://schemas.openxmlformats.org/officeDocument/2006/relationships/font" Target="fonts/RobotoMono-italic.fntdata"/><Relationship Id="rId14" Type="http://schemas.openxmlformats.org/officeDocument/2006/relationships/slide" Target="slides/slide9.xml"/><Relationship Id="rId36" Type="http://schemas.openxmlformats.org/officeDocument/2006/relationships/font" Target="fonts/RobotoMono-bold.fntdata"/><Relationship Id="rId17" Type="http://schemas.openxmlformats.org/officeDocument/2006/relationships/slide" Target="slides/slide12.xml"/><Relationship Id="rId39" Type="http://schemas.openxmlformats.org/officeDocument/2006/relationships/font" Target="fonts/Merriweather-regular.fntdata"/><Relationship Id="rId16" Type="http://schemas.openxmlformats.org/officeDocument/2006/relationships/slide" Target="slides/slide11.xml"/><Relationship Id="rId38" Type="http://schemas.openxmlformats.org/officeDocument/2006/relationships/font" Target="fonts/RobotoMon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8cb03b67f5_0_1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8cb03b67f5_0_1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8cb03b67f5_0_18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8cb03b67f5_0_18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8cb03b67f5_0_18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8cb03b67f5_0_18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8cb03b67f5_0_18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8cb03b67f5_0_18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8cb03b67f5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8cb03b67f5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8cb03b67f5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8cb03b67f5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8cb03b67f5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8cb03b67f5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8d1669bc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8d1669bc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8d1669bce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8d1669bce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8d1669bce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8d1669bce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8cb03b67f5_0_1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8cb03b67f5_0_1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8d1669bce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8d1669bce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cb03b67f5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8cb03b67f5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8cb03b67f5_0_18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8cb03b67f5_0_18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8cb03b67f5_0_18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8cb03b67f5_0_18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8cb03b67f5_0_18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8cb03b67f5_0_18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8cb03b67f5_0_18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8cb03b67f5_0_18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847a06214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847a06214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8cb03b67f5_0_1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8cb03b67f5_0_1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847a06214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847a06214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311700" y="27900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Adding Color in CSS</a:t>
            </a:r>
            <a:endParaRPr/>
          </a:p>
        </p:txBody>
      </p:sp>
      <p:sp>
        <p:nvSpPr>
          <p:cNvPr id="65" name="Google Shape;65;p13"/>
          <p:cNvSpPr txBox="1"/>
          <p:nvPr/>
        </p:nvSpPr>
        <p:spPr>
          <a:xfrm>
            <a:off x="721725" y="1704500"/>
            <a:ext cx="75195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Text Color :-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color: red;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color: #FF5733;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color: rgb(255, 0, 0);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color: rgba(255, 0, 0, 0.5);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Background Color :-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background-color: lightblue;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Display Property</a:t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2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b="0" l="0" r="0" t="24368"/>
          <a:stretch/>
        </p:blipFill>
        <p:spPr>
          <a:xfrm>
            <a:off x="0" y="1224900"/>
            <a:ext cx="9144000" cy="391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Display Property </a:t>
            </a:r>
            <a:endParaRPr/>
          </a:p>
        </p:txBody>
      </p:sp>
      <p:sp>
        <p:nvSpPr>
          <p:cNvPr id="129" name="Google Shape;129;p23"/>
          <p:cNvSpPr txBox="1"/>
          <p:nvPr/>
        </p:nvSpPr>
        <p:spPr>
          <a:xfrm>
            <a:off x="682550" y="1480200"/>
            <a:ext cx="7519500" cy="3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Syntax :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lang="en-GB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GB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isplay : inline / inline-block / block / none;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block</a:t>
            </a:r>
            <a:r>
              <a:rPr lang="en-GB" sz="1900">
                <a:solidFill>
                  <a:schemeClr val="dk1"/>
                </a:solidFill>
              </a:rPr>
              <a:t> elements stack vertically.</a:t>
            </a:r>
            <a:br>
              <a:rPr lang="en-GB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inline</a:t>
            </a:r>
            <a:r>
              <a:rPr lang="en-GB" sz="1900">
                <a:solidFill>
                  <a:schemeClr val="dk1"/>
                </a:solidFill>
              </a:rPr>
              <a:t> elements flow horizontally.</a:t>
            </a:r>
            <a:br>
              <a:rPr lang="en-GB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inline-block</a:t>
            </a:r>
            <a:r>
              <a:rPr lang="en-GB" sz="1900">
                <a:solidFill>
                  <a:schemeClr val="dk1"/>
                </a:solidFill>
              </a:rPr>
              <a:t> combines features of both.</a:t>
            </a:r>
            <a:br>
              <a:rPr lang="en-GB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none</a:t>
            </a:r>
            <a:r>
              <a:rPr lang="en-GB" sz="1900">
                <a:solidFill>
                  <a:schemeClr val="dk1"/>
                </a:solidFill>
              </a:rPr>
              <a:t> removes element from layout completely.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Position Property</a:t>
            </a:r>
            <a:endParaRPr/>
          </a:p>
        </p:txBody>
      </p:sp>
      <p:sp>
        <p:nvSpPr>
          <p:cNvPr id="135" name="Google Shape;135;p24"/>
          <p:cNvSpPr txBox="1"/>
          <p:nvPr/>
        </p:nvSpPr>
        <p:spPr>
          <a:xfrm>
            <a:off x="826150" y="1978650"/>
            <a:ext cx="7519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408400" y="1534800"/>
            <a:ext cx="8367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</a:rPr>
              <a:t>The </a:t>
            </a:r>
            <a:r>
              <a:rPr lang="en-GB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position</a:t>
            </a:r>
            <a:r>
              <a:rPr lang="en-GB" sz="1700">
                <a:solidFill>
                  <a:schemeClr val="dk1"/>
                </a:solidFill>
              </a:rPr>
              <a:t> property specifies how an element is positioned in the document. 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450" y="2105350"/>
            <a:ext cx="8739250" cy="28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Position</a:t>
            </a:r>
            <a:r>
              <a:rPr lang="en-GB"/>
              <a:t> Property Values</a:t>
            </a:r>
            <a:endParaRPr/>
          </a:p>
        </p:txBody>
      </p:sp>
      <p:sp>
        <p:nvSpPr>
          <p:cNvPr id="143" name="Google Shape;143;p25"/>
          <p:cNvSpPr txBox="1"/>
          <p:nvPr/>
        </p:nvSpPr>
        <p:spPr>
          <a:xfrm>
            <a:off x="311725" y="1482550"/>
            <a:ext cx="8276700" cy="3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Static :- </a:t>
            </a:r>
            <a:endParaRPr b="1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GB" sz="1800">
                <a:solidFill>
                  <a:schemeClr val="dk1"/>
                </a:solidFill>
              </a:rPr>
              <a:t>Elements flow naturally as per the HTML structure.</a:t>
            </a:r>
            <a:endParaRPr sz="18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800">
                <a:solidFill>
                  <a:schemeClr val="dk1"/>
                </a:solidFill>
              </a:rPr>
              <a:t>top, left, etc. have </a:t>
            </a:r>
            <a:r>
              <a:rPr b="1" lang="en-GB" sz="1800">
                <a:solidFill>
                  <a:schemeClr val="dk1"/>
                </a:solidFill>
              </a:rPr>
              <a:t>no effect</a:t>
            </a:r>
            <a:r>
              <a:rPr lang="en-GB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-GB" sz="1800"/>
              <a:t>Relative :-</a:t>
            </a:r>
            <a:endParaRPr b="1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 </a:t>
            </a:r>
            <a:endParaRPr sz="2000"/>
          </a:p>
          <a:p>
            <a:pPr indent="-36830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</a:pPr>
            <a:r>
              <a:rPr lang="en-GB" sz="1700">
                <a:solidFill>
                  <a:schemeClr val="dk1"/>
                </a:solidFill>
              </a:rPr>
              <a:t>Positioned </a:t>
            </a:r>
            <a:r>
              <a:rPr b="1" lang="en-GB" sz="1700">
                <a:solidFill>
                  <a:schemeClr val="dk1"/>
                </a:solidFill>
              </a:rPr>
              <a:t>relative to its normal place</a:t>
            </a:r>
            <a:r>
              <a:rPr lang="en-GB" sz="1700">
                <a:solidFill>
                  <a:schemeClr val="dk1"/>
                </a:solidFill>
              </a:rPr>
              <a:t>.</a:t>
            </a:r>
            <a:br>
              <a:rPr lang="en-GB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6830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</a:pPr>
            <a:r>
              <a:rPr lang="en-GB" sz="1700">
                <a:solidFill>
                  <a:schemeClr val="dk1"/>
                </a:solidFill>
              </a:rPr>
              <a:t>You can use top, left, right, bottom to nudge the element </a:t>
            </a:r>
            <a:r>
              <a:rPr b="1" lang="en-GB" sz="1700">
                <a:solidFill>
                  <a:schemeClr val="dk1"/>
                </a:solidFill>
              </a:rPr>
              <a:t>without affecting surrounding elements</a:t>
            </a:r>
            <a:r>
              <a:rPr lang="en-GB" sz="1700">
                <a:solidFill>
                  <a:schemeClr val="dk1"/>
                </a:solidFill>
              </a:rPr>
              <a:t>.</a:t>
            </a:r>
            <a:br>
              <a:rPr lang="en-GB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6830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</a:pPr>
            <a:r>
              <a:rPr lang="en-GB" sz="1700">
                <a:solidFill>
                  <a:schemeClr val="dk1"/>
                </a:solidFill>
              </a:rPr>
              <a:t>Space for the element </a:t>
            </a:r>
            <a:r>
              <a:rPr b="1" lang="en-GB" sz="1700">
                <a:solidFill>
                  <a:schemeClr val="dk1"/>
                </a:solidFill>
              </a:rPr>
              <a:t>remains reserved</a:t>
            </a:r>
            <a:r>
              <a:rPr lang="en-GB" sz="1700">
                <a:solidFill>
                  <a:schemeClr val="dk1"/>
                </a:solidFill>
              </a:rPr>
              <a:t> in the document flow.</a:t>
            </a:r>
            <a:endParaRPr sz="17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Position Property Values</a:t>
            </a:r>
            <a:endParaRPr/>
          </a:p>
        </p:txBody>
      </p:sp>
      <p:sp>
        <p:nvSpPr>
          <p:cNvPr id="149" name="Google Shape;149;p26"/>
          <p:cNvSpPr txBox="1"/>
          <p:nvPr/>
        </p:nvSpPr>
        <p:spPr>
          <a:xfrm>
            <a:off x="630350" y="1417300"/>
            <a:ext cx="75195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-GB" sz="2000"/>
              <a:t>Absolute :- </a:t>
            </a:r>
            <a:endParaRPr b="1"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365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600"/>
              <a:t>Element is taken </a:t>
            </a:r>
            <a:r>
              <a:rPr b="1" lang="en-GB" sz="1600"/>
              <a:t>out of the normal flow</a:t>
            </a:r>
            <a:r>
              <a:rPr lang="en-GB" sz="1600"/>
              <a:t>.</a:t>
            </a:r>
            <a:br>
              <a:rPr lang="en-GB" sz="1600"/>
            </a:br>
            <a:endParaRPr sz="1600"/>
          </a:p>
          <a:p>
            <a:pPr indent="-3365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600"/>
              <a:t>Positioned relative to the </a:t>
            </a:r>
            <a:r>
              <a:rPr b="1" lang="en-GB" sz="1600"/>
              <a:t>nearest positioned ancestor</a:t>
            </a:r>
            <a:r>
              <a:rPr lang="en-GB" sz="1600"/>
              <a:t> (position not static).</a:t>
            </a:r>
            <a:br>
              <a:rPr lang="en-GB" sz="1600"/>
            </a:br>
            <a:endParaRPr sz="1600"/>
          </a:p>
          <a:p>
            <a:pPr indent="-3365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600"/>
              <a:t>If no positioned ancestor, positioned relative to the &lt;html&gt; or viewport.</a:t>
            </a:r>
            <a:br>
              <a:rPr lang="en-GB" sz="1600"/>
            </a:br>
            <a:endParaRPr sz="1600"/>
          </a:p>
          <a:p>
            <a:pPr indent="-3365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600"/>
              <a:t>Other elements behave like it’s not there (no space reserved).</a:t>
            </a:r>
            <a:br>
              <a:rPr lang="en-GB" sz="1600"/>
            </a:br>
            <a:endParaRPr sz="1600"/>
          </a:p>
          <a:p>
            <a:pPr indent="-3365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600"/>
              <a:t>Use top, left, right, bottom to place exactly.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Position Property Values</a:t>
            </a:r>
            <a:endParaRPr/>
          </a:p>
        </p:txBody>
      </p:sp>
      <p:sp>
        <p:nvSpPr>
          <p:cNvPr id="155" name="Google Shape;155;p27"/>
          <p:cNvSpPr txBox="1"/>
          <p:nvPr/>
        </p:nvSpPr>
        <p:spPr>
          <a:xfrm>
            <a:off x="812275" y="1247575"/>
            <a:ext cx="7519500" cy="43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-GB" sz="2000"/>
              <a:t>Sticky :- </a:t>
            </a:r>
            <a:endParaRPr b="1"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6830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GB" sz="1700"/>
              <a:t>Positioned relative to the </a:t>
            </a:r>
            <a:r>
              <a:rPr b="1" lang="en-GB" sz="1700"/>
              <a:t>viewport</a:t>
            </a:r>
            <a:r>
              <a:rPr lang="en-GB" sz="1700"/>
              <a:t> (browser window).</a:t>
            </a:r>
            <a:br>
              <a:rPr lang="en-GB" sz="1700"/>
            </a:br>
            <a:endParaRPr sz="1700"/>
          </a:p>
          <a:p>
            <a:pPr indent="-36830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GB" sz="1700"/>
              <a:t>Element </a:t>
            </a:r>
            <a:r>
              <a:rPr b="1" lang="en-GB" sz="1700"/>
              <a:t>stays fixed</a:t>
            </a:r>
            <a:r>
              <a:rPr lang="en-GB" sz="1700"/>
              <a:t> on the screen even when scrolling.</a:t>
            </a:r>
            <a:br>
              <a:rPr lang="en-GB" sz="1700"/>
            </a:br>
            <a:endParaRPr sz="1700"/>
          </a:p>
          <a:p>
            <a:pPr indent="-36830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GB" sz="1700"/>
              <a:t>Often used for sticky headers, menus, or back-to-top buttons.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-GB" sz="2000"/>
              <a:t>Fixed :- </a:t>
            </a:r>
            <a:endParaRPr b="1"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6195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GB" sz="1600"/>
              <a:t>Hybrid of relative and fixed.</a:t>
            </a:r>
            <a:br>
              <a:rPr lang="en-GB" sz="1600"/>
            </a:br>
            <a:endParaRPr sz="1600"/>
          </a:p>
          <a:p>
            <a:pPr indent="-36195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GB" sz="1600"/>
              <a:t>Acts like relative until scrolling reaches a threshold, then becomes fixed.</a:t>
            </a:r>
            <a:br>
              <a:rPr lang="en-GB" sz="1600"/>
            </a:br>
            <a:endParaRPr sz="1600"/>
          </a:p>
          <a:p>
            <a:pPr indent="-361950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GB" sz="1600"/>
              <a:t>Useful for headers or menus that stick after scrolling past them.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Box model</a:t>
            </a: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8075" y="1365075"/>
            <a:ext cx="6840600" cy="356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Box model</a:t>
            </a:r>
            <a:endParaRPr/>
          </a:p>
        </p:txBody>
      </p:sp>
      <p:sp>
        <p:nvSpPr>
          <p:cNvPr id="167" name="Google Shape;167;p29"/>
          <p:cNvSpPr txBox="1"/>
          <p:nvPr/>
        </p:nvSpPr>
        <p:spPr>
          <a:xfrm>
            <a:off x="990125" y="1674475"/>
            <a:ext cx="6267600" cy="3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3375" lvl="0" marL="6858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273239"/>
              </a:buClr>
              <a:buSzPts val="1650"/>
              <a:buFont typeface="Nunito"/>
              <a:buChar char="●"/>
            </a:pPr>
            <a:r>
              <a:rPr b="1" lang="en-GB" sz="165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Content</a:t>
            </a:r>
            <a:r>
              <a:rPr lang="en-GB" sz="165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: The area where text or other content is displayed.</a:t>
            </a:r>
            <a:endParaRPr sz="165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33375" lvl="0" marL="6858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273239"/>
              </a:buClr>
              <a:buSzPts val="1650"/>
              <a:buFont typeface="Nunito"/>
              <a:buChar char="●"/>
            </a:pPr>
            <a:r>
              <a:rPr b="1" lang="en-GB" sz="165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Padding</a:t>
            </a:r>
            <a:r>
              <a:rPr lang="en-GB" sz="165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: Space between the content and the element's border.</a:t>
            </a:r>
            <a:endParaRPr sz="165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33375" lvl="0" marL="6858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273239"/>
              </a:buClr>
              <a:buSzPts val="1650"/>
              <a:buFont typeface="Nunito"/>
              <a:buChar char="●"/>
            </a:pPr>
            <a:r>
              <a:rPr b="1" lang="en-GB" sz="165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Border</a:t>
            </a:r>
            <a:r>
              <a:rPr lang="en-GB" sz="165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: A frame that wraps around the padding and content.</a:t>
            </a:r>
            <a:endParaRPr sz="165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33375" lvl="0" marL="6858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273239"/>
              </a:buClr>
              <a:buSzPts val="1650"/>
              <a:buFont typeface="Nunito"/>
              <a:buChar char="●"/>
            </a:pPr>
            <a:r>
              <a:rPr b="1" lang="en-GB" sz="165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Margin</a:t>
            </a:r>
            <a:r>
              <a:rPr lang="en-GB" sz="165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: Space between the element's border and neighbouring elements.</a:t>
            </a:r>
            <a:endParaRPr sz="165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Box Sizing Property in CSS</a:t>
            </a:r>
            <a:endParaRPr/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650" y="1309975"/>
            <a:ext cx="8396099" cy="38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Box Sizing Property in CSS</a:t>
            </a:r>
            <a:endParaRPr/>
          </a:p>
        </p:txBody>
      </p:sp>
      <p:sp>
        <p:nvSpPr>
          <p:cNvPr id="179" name="Google Shape;179;p31"/>
          <p:cNvSpPr txBox="1"/>
          <p:nvPr/>
        </p:nvSpPr>
        <p:spPr>
          <a:xfrm>
            <a:off x="552675" y="1658050"/>
            <a:ext cx="8520600" cy="31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900">
                <a:solidFill>
                  <a:srgbClr val="273239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1. Content-Box(default property)</a:t>
            </a:r>
            <a:endParaRPr b="1" sz="1900">
              <a:solidFill>
                <a:srgbClr val="273239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8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700"/>
              <a:t>Width and height apply </a:t>
            </a:r>
            <a:r>
              <a:rPr b="1" lang="en-GB" sz="1700"/>
              <a:t>only to the content area</a:t>
            </a:r>
            <a:r>
              <a:rPr lang="en-GB" sz="1700"/>
              <a:t>.</a:t>
            </a:r>
            <a:endParaRPr sz="1700"/>
          </a:p>
          <a:p>
            <a:pPr indent="0" lvl="0" marL="457200" rtl="0" algn="l">
              <a:lnSpc>
                <a:spcPct val="8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700"/>
              <a:t>Padding and border</a:t>
            </a:r>
            <a:r>
              <a:rPr lang="en-GB" sz="1700"/>
              <a:t> are </a:t>
            </a:r>
            <a:r>
              <a:rPr b="1" lang="en-GB" sz="1700"/>
              <a:t>added outside</a:t>
            </a:r>
            <a:r>
              <a:rPr lang="en-GB" sz="1700"/>
              <a:t> the set width/height.</a:t>
            </a:r>
            <a:endParaRPr sz="1700"/>
          </a:p>
          <a:p>
            <a:pPr indent="0" lvl="0" marL="457200" rtl="0" algn="l">
              <a:lnSpc>
                <a:spcPct val="8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700"/>
              <a:t>Total element size = </a:t>
            </a:r>
            <a:r>
              <a:rPr lang="en-GB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content + padding + border</a:t>
            </a:r>
            <a:r>
              <a:rPr lang="en-GB" sz="1700"/>
              <a:t>.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700"/>
              <a:t>If you set </a:t>
            </a:r>
            <a:r>
              <a:rPr lang="en-GB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width: 200px</a:t>
            </a:r>
            <a:r>
              <a:rPr lang="en-GB" sz="1700"/>
              <a:t> and add </a:t>
            </a:r>
            <a:r>
              <a:rPr lang="en-GB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padding: 20px</a:t>
            </a:r>
            <a:r>
              <a:rPr lang="en-GB" sz="1700"/>
              <a:t> and </a:t>
            </a:r>
            <a:r>
              <a:rPr lang="en-GB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border: 5px</a:t>
            </a:r>
            <a:r>
              <a:rPr lang="en-GB" sz="1700"/>
              <a:t>,</a:t>
            </a:r>
            <a:br>
              <a:rPr lang="en-GB" sz="1700"/>
            </a:br>
            <a:r>
              <a:rPr lang="en-GB" sz="1700"/>
              <a:t> total width = </a:t>
            </a:r>
            <a:r>
              <a:rPr lang="en-GB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200 + 20*2 + 5*2 = 250px</a:t>
            </a:r>
            <a:r>
              <a:rPr lang="en-GB" sz="1700"/>
              <a:t>.</a:t>
            </a:r>
            <a:endParaRPr sz="1700"/>
          </a:p>
          <a:p>
            <a:pPr indent="0" lvl="0" marL="457200" rtl="0" algn="l">
              <a:lnSpc>
                <a:spcPct val="8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en-GB" sz="1700"/>
              <a:t>Good when you need content size to be exact and don’t mind total size increasing</a:t>
            </a:r>
            <a:endParaRPr b="1" sz="2100">
              <a:solidFill>
                <a:srgbClr val="273239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CSS Units</a:t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707825" y="1260675"/>
            <a:ext cx="7519500" cy="39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/>
              <a:t>Units define sizes, spacing, and lengths in CSS. Two main types: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-GB" sz="1300"/>
              <a:t>Absolute Units:</a:t>
            </a:r>
            <a:br>
              <a:rPr b="1" lang="en-GB" sz="1300"/>
            </a:br>
            <a:endParaRPr b="1" sz="1300"/>
          </a:p>
          <a:p>
            <a: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px (pixels)</a:t>
            </a:r>
            <a:br>
              <a:rPr lang="en-GB" sz="1300"/>
            </a:br>
            <a:endParaRPr sz="1300"/>
          </a:p>
          <a:p>
            <a: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cm, mm (centimeters, millimeters)</a:t>
            </a:r>
            <a:br>
              <a:rPr lang="en-GB" sz="1300"/>
            </a:br>
            <a:endParaRPr sz="1300"/>
          </a:p>
          <a:p>
            <a:pPr indent="-3111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pt (points)   = 1/72 of an inch</a:t>
            </a:r>
            <a:br>
              <a:rPr lang="en-GB" sz="1300"/>
            </a:b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 sz="1300"/>
              <a:t>Relative Units:</a:t>
            </a:r>
            <a:br>
              <a:rPr b="1" lang="en-GB" sz="1300"/>
            </a:br>
            <a:endParaRPr b="1" sz="1300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% (percentage of parent size)</a:t>
            </a:r>
            <a:br>
              <a:rPr lang="en-GB" sz="1300"/>
            </a:br>
            <a:endParaRPr sz="1300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em (relative to font-size of current element)</a:t>
            </a:r>
            <a:br>
              <a:rPr lang="en-GB" sz="1300"/>
            </a:br>
            <a:endParaRPr sz="1300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rem (relative to font-size of root element)</a:t>
            </a:r>
            <a:br>
              <a:rPr lang="en-GB" sz="1300"/>
            </a:br>
            <a:endParaRPr sz="1300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vw, vh (viewport width and height)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Box Sizing Property in CSS</a:t>
            </a:r>
            <a:endParaRPr/>
          </a:p>
        </p:txBody>
      </p:sp>
      <p:sp>
        <p:nvSpPr>
          <p:cNvPr id="185" name="Google Shape;185;p32"/>
          <p:cNvSpPr txBox="1"/>
          <p:nvPr/>
        </p:nvSpPr>
        <p:spPr>
          <a:xfrm>
            <a:off x="460975" y="1545175"/>
            <a:ext cx="8219700" cy="29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273239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2. Border-Box</a:t>
            </a:r>
            <a:endParaRPr b="1" sz="1700">
              <a:solidFill>
                <a:srgbClr val="273239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8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600"/>
              <a:t>Width and height include </a:t>
            </a:r>
            <a:r>
              <a:rPr b="1" lang="en-GB" sz="1600"/>
              <a:t>content + padding + border</a:t>
            </a:r>
            <a:r>
              <a:rPr lang="en-GB" sz="1600"/>
              <a:t>.</a:t>
            </a:r>
            <a:endParaRPr sz="1600"/>
          </a:p>
          <a:p>
            <a:pPr indent="0" lvl="0" marL="457200" rtl="0" algn="l">
              <a:lnSpc>
                <a:spcPct val="8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600"/>
              <a:t>The set width/height is the </a:t>
            </a:r>
            <a:r>
              <a:rPr b="1" lang="en-GB" sz="1600"/>
              <a:t>final total size</a:t>
            </a:r>
            <a:r>
              <a:rPr lang="en-GB" sz="1600"/>
              <a:t> of the element.</a:t>
            </a:r>
            <a:endParaRPr sz="1600"/>
          </a:p>
          <a:p>
            <a:pPr indent="0" lvl="0" marL="457200" rtl="0" algn="l">
              <a:lnSpc>
                <a:spcPct val="8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600"/>
              <a:t>Content area shrinks automatically to accommodate padding and border.</a:t>
            </a:r>
            <a:endParaRPr sz="1600"/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600"/>
              <a:t>If you set </a:t>
            </a:r>
            <a:r>
              <a:rPr lang="en-GB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width: 200px</a:t>
            </a:r>
            <a:r>
              <a:rPr lang="en-GB" sz="1600"/>
              <a:t> and add </a:t>
            </a:r>
            <a:r>
              <a:rPr lang="en-GB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padding: 20px</a:t>
            </a:r>
            <a:r>
              <a:rPr lang="en-GB" sz="1600"/>
              <a:t> and </a:t>
            </a:r>
            <a:r>
              <a:rPr lang="en-GB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border: 5px</a:t>
            </a:r>
            <a:r>
              <a:rPr lang="en-GB" sz="1600"/>
              <a:t>,</a:t>
            </a:r>
            <a:br>
              <a:rPr lang="en-GB" sz="1600"/>
            </a:br>
            <a:r>
              <a:rPr lang="en-GB" sz="1600"/>
              <a:t> total width stays </a:t>
            </a:r>
            <a:r>
              <a:rPr b="1" lang="en-GB" sz="1600"/>
              <a:t>200px</a:t>
            </a:r>
            <a:r>
              <a:rPr lang="en-GB" sz="1600"/>
              <a:t>, content width = </a:t>
            </a:r>
            <a:r>
              <a:rPr lang="en-GB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200 - 20*2 - 5*2 = 150px</a:t>
            </a:r>
            <a:r>
              <a:rPr lang="en-GB" sz="1600"/>
              <a:t>.</a:t>
            </a:r>
            <a:endParaRPr sz="1600"/>
          </a:p>
          <a:p>
            <a:pPr indent="0" lvl="0" marL="457200" rtl="0" algn="l">
              <a:lnSpc>
                <a:spcPct val="8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en-GB" sz="1600"/>
              <a:t>Easier for responsive layouts since padding/border won’t increase overall size.</a:t>
            </a:r>
            <a:endParaRPr b="1" sz="2000">
              <a:solidFill>
                <a:srgbClr val="273239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Min-width and Max-width</a:t>
            </a:r>
            <a:endParaRPr/>
          </a:p>
        </p:txBody>
      </p:sp>
      <p:sp>
        <p:nvSpPr>
          <p:cNvPr id="191" name="Google Shape;191;p33"/>
          <p:cNvSpPr txBox="1"/>
          <p:nvPr/>
        </p:nvSpPr>
        <p:spPr>
          <a:xfrm>
            <a:off x="602075" y="1427575"/>
            <a:ext cx="7717500" cy="36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Min- width :-</a:t>
            </a:r>
            <a:endParaRPr b="1"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Sets the </a:t>
            </a:r>
            <a:r>
              <a:rPr b="1" lang="en-GB" sz="1700"/>
              <a:t>minimum width</a:t>
            </a:r>
            <a:r>
              <a:rPr lang="en-GB" sz="1700"/>
              <a:t> an element can shrink to.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The element </a:t>
            </a:r>
            <a:r>
              <a:rPr b="1" lang="en-GB" sz="1700"/>
              <a:t>will not get smaller</a:t>
            </a:r>
            <a:r>
              <a:rPr lang="en-GB" sz="1700"/>
              <a:t> than this value.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/>
              <a:t>Syntax: </a:t>
            </a:r>
            <a:r>
              <a:rPr lang="en-GB" sz="1700"/>
              <a:t>min-width: value’;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Max- width :- </a:t>
            </a:r>
            <a:endParaRPr b="1"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Sets the </a:t>
            </a:r>
            <a:r>
              <a:rPr b="1" lang="en-GB" sz="1700"/>
              <a:t>maximum width</a:t>
            </a:r>
            <a:r>
              <a:rPr lang="en-GB" sz="1700"/>
              <a:t> an element can grow to.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The element </a:t>
            </a:r>
            <a:r>
              <a:rPr b="1" lang="en-GB" sz="1700"/>
              <a:t>won’t stretch beyond this width</a:t>
            </a:r>
            <a:r>
              <a:rPr lang="en-GB" sz="1700"/>
              <a:t>, even if there is space.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/>
              <a:t>Syntax :</a:t>
            </a:r>
            <a:r>
              <a:rPr lang="en-GB" sz="1700"/>
              <a:t> max-width : value;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Border to an Element</a:t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642575" y="1494975"/>
            <a:ext cx="7519500" cy="3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Adding border:- </a:t>
            </a:r>
            <a:endParaRPr b="1"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border-width: 2px;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border-style: dashed;  (none, solid, dashed, dotted, double)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border-color: red;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Shorthand for Border:-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border: 2px solid blue; 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Rounded corners:-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border-radius: 8px;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Text Styling</a:t>
            </a: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656425" y="1639225"/>
            <a:ext cx="7519500" cy="3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font-family</a:t>
            </a:r>
            <a:r>
              <a:rPr b="1" lang="en-GB" sz="1700">
                <a:solidFill>
                  <a:schemeClr val="dk1"/>
                </a:solidFill>
              </a:rPr>
              <a:t>: </a:t>
            </a:r>
            <a:r>
              <a:rPr lang="en-GB" sz="1700">
                <a:solidFill>
                  <a:schemeClr val="dk1"/>
                </a:solidFill>
              </a:rPr>
              <a:t>specifies font type</a:t>
            </a:r>
            <a:br>
              <a:rPr lang="en-GB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font-size</a:t>
            </a:r>
            <a:r>
              <a:rPr b="1" lang="en-GB" sz="1700">
                <a:solidFill>
                  <a:schemeClr val="dk1"/>
                </a:solidFill>
              </a:rPr>
              <a:t>: </a:t>
            </a:r>
            <a:r>
              <a:rPr lang="en-GB" sz="1700">
                <a:solidFill>
                  <a:schemeClr val="dk1"/>
                </a:solidFill>
              </a:rPr>
              <a:t>controls size</a:t>
            </a:r>
            <a:br>
              <a:rPr lang="en-GB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font-weight</a:t>
            </a:r>
            <a:r>
              <a:rPr b="1" lang="en-GB" sz="1700">
                <a:solidFill>
                  <a:schemeClr val="dk1"/>
                </a:solidFill>
              </a:rPr>
              <a:t>: </a:t>
            </a:r>
            <a:r>
              <a:rPr lang="en-GB" sz="1700">
                <a:solidFill>
                  <a:schemeClr val="dk1"/>
                </a:solidFill>
              </a:rPr>
              <a:t>normal, bold, numeric (100-900)</a:t>
            </a:r>
            <a:br>
              <a:rPr lang="en-GB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text-align</a:t>
            </a:r>
            <a:r>
              <a:rPr b="1" lang="en-GB" sz="1700">
                <a:solidFill>
                  <a:schemeClr val="dk1"/>
                </a:solidFill>
              </a:rPr>
              <a:t>:</a:t>
            </a:r>
            <a:r>
              <a:rPr lang="en-GB" sz="1700">
                <a:solidFill>
                  <a:schemeClr val="dk1"/>
                </a:solidFill>
              </a:rPr>
              <a:t> left, center, right, justify</a:t>
            </a:r>
            <a:br>
              <a:rPr lang="en-GB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text-decoration</a:t>
            </a:r>
            <a:r>
              <a:rPr b="1" lang="en-GB" sz="1700">
                <a:solidFill>
                  <a:schemeClr val="dk1"/>
                </a:solidFill>
              </a:rPr>
              <a:t>: </a:t>
            </a:r>
            <a:r>
              <a:rPr lang="en-GB" sz="1700">
                <a:solidFill>
                  <a:schemeClr val="dk1"/>
                </a:solidFill>
              </a:rPr>
              <a:t>underline, line-through, none</a:t>
            </a:r>
            <a:br>
              <a:rPr lang="en-GB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text-transform</a:t>
            </a:r>
            <a:r>
              <a:rPr b="1" lang="en-GB" sz="1700">
                <a:solidFill>
                  <a:schemeClr val="dk1"/>
                </a:solidFill>
              </a:rPr>
              <a:t>:</a:t>
            </a:r>
            <a:r>
              <a:rPr lang="en-GB" sz="1700">
                <a:solidFill>
                  <a:schemeClr val="dk1"/>
                </a:solidFill>
              </a:rPr>
              <a:t> uppercase, lowercase, capitalize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31817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Adding background to an element</a:t>
            </a:r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734775" y="1704500"/>
            <a:ext cx="7519500" cy="31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Color:</a:t>
            </a:r>
            <a:br>
              <a:rPr lang="en-GB" sz="1800"/>
            </a:br>
            <a:br>
              <a:rPr lang="en-GB" sz="1800"/>
            </a:br>
            <a:r>
              <a:rPr lang="en-GB" sz="1800"/>
              <a:t>	</a:t>
            </a:r>
            <a:r>
              <a:rPr lang="en-GB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background-color: #f0f0f0;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Image:</a:t>
            </a:r>
            <a:br>
              <a:rPr lang="en-GB" sz="1800"/>
            </a:br>
            <a:br>
              <a:rPr lang="en-GB" sz="1800"/>
            </a:br>
            <a:r>
              <a:rPr lang="en-GB" sz="1800"/>
              <a:t>	</a:t>
            </a:r>
            <a:r>
              <a:rPr lang="en-GB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background-image: url('background.jpg');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background-repeat: no-repeat;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background-size: cover;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background-position: center;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Margins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78300" y="1768250"/>
            <a:ext cx="4233300" cy="31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</a:rPr>
              <a:t>Syntax :-</a:t>
            </a:r>
            <a:r>
              <a:rPr lang="en-GB" sz="1600"/>
              <a:t>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	margin-top : value;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	margin-bottom : value;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	margin-left : value;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/>
              <a:t>	margin-right : value;</a:t>
            </a:r>
            <a:endParaRPr sz="160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525" y="1594250"/>
            <a:ext cx="4330476" cy="3199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Margin Shorthand</a:t>
            </a:r>
            <a:endParaRPr/>
          </a:p>
        </p:txBody>
      </p:sp>
      <p:sp>
        <p:nvSpPr>
          <p:cNvPr id="102" name="Google Shape;102;p19"/>
          <p:cNvSpPr txBox="1"/>
          <p:nvPr/>
        </p:nvSpPr>
        <p:spPr>
          <a:xfrm>
            <a:off x="709000" y="2233575"/>
            <a:ext cx="7066200" cy="17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margin: value (All four sides)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margin: value(Top &amp; bottom) value(Left &amp; right);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margin : value(top)  value(</a:t>
            </a: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Left &amp; right)</a:t>
            </a: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value(bottom); 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margin : value(top)  value(right)  value(bottom)  value(left);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Paddings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252275" y="1918200"/>
            <a:ext cx="4059300" cy="30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</a:rPr>
              <a:t>Syntax:-</a:t>
            </a:r>
            <a:r>
              <a:rPr lang="en-GB" sz="1600"/>
              <a:t>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	padding-top : value;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	padding-bottom : value;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	padding-left : value;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/>
              <a:t>	padding-right : value;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6475" y="1273700"/>
            <a:ext cx="5367526" cy="386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Padding Shorthand</a:t>
            </a:r>
            <a:endParaRPr/>
          </a:p>
        </p:txBody>
      </p:sp>
      <p:sp>
        <p:nvSpPr>
          <p:cNvPr id="115" name="Google Shape;115;p21"/>
          <p:cNvSpPr txBox="1"/>
          <p:nvPr/>
        </p:nvSpPr>
        <p:spPr>
          <a:xfrm>
            <a:off x="709000" y="2233575"/>
            <a:ext cx="7007400" cy="17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adding </a:t>
            </a: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value (All four sides)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padding </a:t>
            </a: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value(Top &amp; bottom) value(Left &amp; right);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padding </a:t>
            </a: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value(top)  value(Left &amp; right) value(bottom); 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padding : value(top)  value(right)  value(bottom)  value(left);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